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60" r:id="rId5"/>
    <p:sldId id="264" r:id="rId6"/>
    <p:sldId id="273" r:id="rId7"/>
    <p:sldId id="266" r:id="rId8"/>
    <p:sldId id="265" r:id="rId9"/>
    <p:sldId id="274" r:id="rId10"/>
    <p:sldId id="275" r:id="rId11"/>
    <p:sldId id="269" r:id="rId12"/>
    <p:sldId id="281" r:id="rId13"/>
    <p:sldId id="282" r:id="rId14"/>
    <p:sldId id="283" r:id="rId15"/>
    <p:sldId id="284" r:id="rId16"/>
    <p:sldId id="285" r:id="rId17"/>
    <p:sldId id="272" r:id="rId18"/>
    <p:sldId id="257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9">
          <p15:clr>
            <a:srgbClr val="A4A3A4"/>
          </p15:clr>
        </p15:guide>
        <p15:guide id="2" pos="55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/>
    <p:restoredTop sz="95690" autoAdjust="0"/>
  </p:normalViewPr>
  <p:slideViewPr>
    <p:cSldViewPr snapToGrid="0" snapToObjects="1">
      <p:cViewPr varScale="1">
        <p:scale>
          <a:sx n="105" d="100"/>
          <a:sy n="105" d="100"/>
        </p:scale>
        <p:origin x="280" y="192"/>
      </p:cViewPr>
      <p:guideLst>
        <p:guide orient="horz" pos="479"/>
        <p:guide pos="55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file://localhost/Users/lucer/Desktop/NEW%20Image%20powerpoint%20template/parts%20and%20pieces/powerpoint_title_1.jp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 descr="/Users/lucer/Desktop/NEW Image powerpoint template/parts and pieces/powerpoint_title_1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7131" y="356721"/>
            <a:ext cx="4751479" cy="1229783"/>
          </a:xfrm>
          <a:noFill/>
          <a:ln>
            <a:noFill/>
          </a:ln>
        </p:spPr>
        <p:txBody>
          <a:bodyPr/>
          <a:lstStyle>
            <a:lvl1pPr algn="l">
              <a:defRPr b="0" i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7131" y="1872254"/>
            <a:ext cx="4751479" cy="1289050"/>
          </a:xfrm>
          <a:ln>
            <a:noFill/>
          </a:ln>
        </p:spPr>
        <p:txBody>
          <a:bodyPr/>
          <a:lstStyle>
            <a:lvl1pPr marL="0" indent="0" algn="l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6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F83-C0BE-174A-B22A-4D787F632318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CDBA-C060-284D-8B80-23C6146BC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1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35356"/>
            <a:ext cx="5331883" cy="62936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083"/>
            <a:ext cx="5331882" cy="41869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F83-C0BE-174A-B22A-4D787F632318}" type="datetimeFigureOut">
              <a:rPr lang="en-US" smtClean="0"/>
              <a:t>11/12/16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CDBA-C060-284D-8B80-23C6146BC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6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F83-C0BE-174A-B22A-4D787F632318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CDBA-C060-284D-8B80-23C6146B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8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7" Type="http://schemas.openxmlformats.org/officeDocument/2006/relationships/image" Target="file://localhost/Volumes/dfs/Institutional-Marketing-Data/DESIGN/2013%20Image%20Campaign/Sr%20Mgmnt%20Powerpoint/parts%20and%20pieces/image%20campaign%20powerpoint_footer_4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campaign powerpoint_footer_4.jpg" descr="/Volumes/dfs/Institutional-Marketing-Data/DESIGN/2013 Image Campaign/Sr Mgmnt Powerpoint/parts and pieces/image campaign powerpoint_footer_4.jp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5356"/>
            <a:ext cx="8229600" cy="629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1083"/>
            <a:ext cx="8229600" cy="418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3DF83-C0BE-174A-B22A-4D787F632318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0CDBA-C060-284D-8B80-23C6146B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3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5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hefferta@gvs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file://localhost/Users/lucer/Desktop/NEW%20Image%20powerpoint%20template/parts%20and%20pieces/130613_Kevin_Lehnert_5009.jpg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vsu.edu/careers/lakerjobs-18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Relationship Id="rId3" Type="http://schemas.openxmlformats.org/officeDocument/2006/relationships/image" Target="file://localhost/Users/lucer/Desktop/NEW%20Image%20powerpoint%20template/parts%20and%20pieces/130416_Castellanos_Rebeca_285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g"/><Relationship Id="rId3" Type="http://schemas.openxmlformats.org/officeDocument/2006/relationships/image" Target="file://localhost/Users/lucer/Desktop/NEW%20Image%20powerpoint%20template/parts%20and%20pieces/HON150MultiPurposeRoom_150ppi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file://localhost/Users/lucer/Desktop/NEW%20Image%20powerpoint%20template/parts%20and%20pieces/New_Map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file://localhost/Users/lucer/Desktop/Obama%20Powerpoint/photos/allendale_campus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file://localhost/Users/lucer/Desktop/NEW%20Image%20powerpoint%20template/parts%20and%20pieces/COOK_DEVOS_DAY_150DPI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Relationship Id="rId3" Type="http://schemas.openxmlformats.org/officeDocument/2006/relationships/image" Target="file://localhost/Users/lucer/Desktop/NEW%20Image%20powerpoint%20template/parts%20and%20pieces/131016_library_atrium-00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gageministries.org/opendoor.html" TargetMode="External"/><Relationship Id="rId4" Type="http://schemas.openxmlformats.org/officeDocument/2006/relationships/image" Target="../media/image8.jpg"/><Relationship Id="rId5" Type="http://schemas.openxmlformats.org/officeDocument/2006/relationships/image" Target="file://localhost/Users/lucer/Desktop/NEW%20Image%20powerpoint%20template/parts%20and%20pieces/130823_Seidman_Building-1106.jpg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degageministries.org/individual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Relationship Id="rId3" Type="http://schemas.openxmlformats.org/officeDocument/2006/relationships/image" Target="file://localhost/Users/lucer/Desktop/NEW%20Image%20powerpoint%20template/parts%20and%20pieces/devos_center_020_book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Relationship Id="rId3" Type="http://schemas.openxmlformats.org/officeDocument/2006/relationships/image" Target="file://localhost/Users/lucer/Desktop/NEW%20Image%20powerpoint%20template/parts%20and%20pieces/130427_Commencement_2O4C230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6335" y="117142"/>
            <a:ext cx="6008574" cy="1470025"/>
          </a:xfrm>
        </p:spPr>
        <p:txBody>
          <a:bodyPr>
            <a:noAutofit/>
          </a:bodyPr>
          <a:lstStyle/>
          <a:p>
            <a:r>
              <a:rPr lang="en-US" smtClean="0"/>
              <a:t>GVSU Anthropology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96335" y="1185948"/>
            <a:ext cx="4751479" cy="128905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dirty="0" smtClean="0"/>
              <a:t>Internship Workshop</a:t>
            </a:r>
          </a:p>
          <a:p>
            <a:pPr algn="ctr"/>
            <a:r>
              <a:rPr lang="en-US" dirty="0" smtClean="0"/>
              <a:t>Fall 2016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23616" y="6312622"/>
            <a:ext cx="2694432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Tara Hefferan, Ph.D.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224 Lake Michigan Hall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2"/>
              </a:rPr>
              <a:t>hefferta@gvsu.edu</a:t>
            </a:r>
            <a:r>
              <a:rPr lang="en-US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; 331-8924</a:t>
            </a: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71707"/>
            <a:ext cx="8393114" cy="629361"/>
          </a:xfrm>
        </p:spPr>
        <p:txBody>
          <a:bodyPr>
            <a:noAutofit/>
          </a:bodyPr>
          <a:lstStyle/>
          <a:p>
            <a:r>
              <a:rPr lang="en-US" dirty="0" smtClean="0"/>
              <a:t>What </a:t>
            </a:r>
            <a:r>
              <a:rPr lang="en-US" smtClean="0"/>
              <a:t>internships are available?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083"/>
            <a:ext cx="4711700" cy="4186987"/>
          </a:xfrm>
        </p:spPr>
        <p:txBody>
          <a:bodyPr/>
          <a:lstStyle/>
          <a:p>
            <a:r>
              <a:rPr lang="en-US" sz="3600" dirty="0" smtClean="0"/>
              <a:t>GVSU Career </a:t>
            </a:r>
            <a:r>
              <a:rPr lang="en-US" sz="3600" dirty="0" smtClean="0"/>
              <a:t>Center</a:t>
            </a:r>
          </a:p>
          <a:p>
            <a:pPr lvl="1"/>
            <a:r>
              <a:rPr lang="en-US" dirty="0">
                <a:hlinkClick r:id="rId2"/>
              </a:rPr>
              <a:t>Laker </a:t>
            </a:r>
            <a:r>
              <a:rPr lang="en-US" dirty="0" smtClean="0">
                <a:hlinkClick r:id="rId2"/>
              </a:rPr>
              <a:t>Jobs</a:t>
            </a:r>
            <a:endParaRPr lang="en-US" dirty="0" smtClean="0"/>
          </a:p>
          <a:p>
            <a:r>
              <a:rPr lang="en-US" sz="3600" dirty="0" smtClean="0"/>
              <a:t>Other online search tools</a:t>
            </a:r>
          </a:p>
          <a:p>
            <a:pPr lvl="1"/>
            <a:r>
              <a:rPr lang="en-US" dirty="0" smtClean="0"/>
              <a:t>Idealist</a:t>
            </a:r>
          </a:p>
          <a:p>
            <a:pPr lvl="1"/>
            <a:r>
              <a:rPr lang="en-US" dirty="0" smtClean="0"/>
              <a:t>Indeed</a:t>
            </a:r>
          </a:p>
          <a:p>
            <a:pPr lvl="1"/>
            <a:r>
              <a:rPr lang="en-US" dirty="0" err="1" smtClean="0"/>
              <a:t>USAJobs</a:t>
            </a:r>
            <a:endParaRPr lang="en-US" dirty="0" smtClean="0"/>
          </a:p>
        </p:txBody>
      </p:sp>
      <p:pic>
        <p:nvPicPr>
          <p:cNvPr id="6" name="130613_Kevin_Lehnert_5009.jpg" descr="/Users/lucer/Desktop/NEW Image powerpoint template/parts and pieces/130613_Kevin_Lehnert_5009.jpg"/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8" t="14009" r="16586" b="1"/>
          <a:stretch/>
        </p:blipFill>
        <p:spPr>
          <a:xfrm>
            <a:off x="5168900" y="1382206"/>
            <a:ext cx="39751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1" y="137948"/>
            <a:ext cx="8124506" cy="629361"/>
          </a:xfrm>
        </p:spPr>
        <p:txBody>
          <a:bodyPr>
            <a:noAutofit/>
          </a:bodyPr>
          <a:lstStyle/>
          <a:p>
            <a:r>
              <a:rPr lang="en-US" dirty="0" smtClean="0"/>
              <a:t>What are the steps to follow?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195634" y="853440"/>
            <a:ext cx="5948366" cy="5193791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Define interests and internship </a:t>
            </a:r>
            <a:r>
              <a:rPr lang="en-US" dirty="0" smtClean="0"/>
              <a:t>goals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Meet </a:t>
            </a:r>
            <a:r>
              <a:rPr lang="en-US" dirty="0"/>
              <a:t>with GVSU Anthropology Internship Coordinator Tara </a:t>
            </a:r>
            <a:r>
              <a:rPr lang="en-US" dirty="0" smtClean="0"/>
              <a:t>Hefferan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Search for an </a:t>
            </a:r>
            <a:r>
              <a:rPr lang="en-US" dirty="0" smtClean="0"/>
              <a:t>internship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Vet potential </a:t>
            </a:r>
            <a:r>
              <a:rPr lang="en-US" dirty="0"/>
              <a:t>internship </a:t>
            </a:r>
            <a:r>
              <a:rPr lang="en-US" dirty="0" smtClean="0"/>
              <a:t>sites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Establish faculty mentor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Arrange </a:t>
            </a:r>
            <a:r>
              <a:rPr lang="en-US" dirty="0"/>
              <a:t>a meeting between the faculty mentor and site </a:t>
            </a:r>
            <a:r>
              <a:rPr lang="en-US" dirty="0" smtClean="0"/>
              <a:t>supervisor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Complete </a:t>
            </a:r>
            <a:r>
              <a:rPr lang="en-US" dirty="0"/>
              <a:t>a Work </a:t>
            </a:r>
            <a:r>
              <a:rPr lang="en-US" dirty="0" smtClean="0"/>
              <a:t>Plan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Obtain permission </a:t>
            </a:r>
            <a:r>
              <a:rPr lang="en-US" dirty="0" smtClean="0"/>
              <a:t>&amp; register </a:t>
            </a:r>
            <a:r>
              <a:rPr lang="en-US" dirty="0"/>
              <a:t>for ANT </a:t>
            </a:r>
            <a:r>
              <a:rPr lang="en-US" dirty="0" smtClean="0"/>
              <a:t>490 </a:t>
            </a:r>
            <a:endParaRPr lang="en-US" dirty="0"/>
          </a:p>
        </p:txBody>
      </p:sp>
      <p:pic>
        <p:nvPicPr>
          <p:cNvPr id="7" name="130416_Castellanos_Rebeca_285.jpg" descr="/Users/lucer/Desktop/NEW Image powerpoint template/parts and pieces/130416_Castellanos_Rebeca_285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1" t="15288" r="44463" b="5624"/>
          <a:stretch/>
        </p:blipFill>
        <p:spPr>
          <a:xfrm>
            <a:off x="0" y="1364717"/>
            <a:ext cx="3195634" cy="480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80" y="0"/>
            <a:ext cx="5956565" cy="6193536"/>
          </a:xfrm>
        </p:spPr>
      </p:pic>
      <p:sp>
        <p:nvSpPr>
          <p:cNvPr id="7" name="TextBox 6"/>
          <p:cNvSpPr txBox="1"/>
          <p:nvPr/>
        </p:nvSpPr>
        <p:spPr>
          <a:xfrm>
            <a:off x="5010912" y="5824204"/>
            <a:ext cx="287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(From Nolan 2003:74)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94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10" y="-137705"/>
            <a:ext cx="6392402" cy="6233705"/>
          </a:xfrm>
        </p:spPr>
      </p:pic>
      <p:sp>
        <p:nvSpPr>
          <p:cNvPr id="5" name="TextBox 4"/>
          <p:cNvSpPr txBox="1"/>
          <p:nvPr/>
        </p:nvSpPr>
        <p:spPr>
          <a:xfrm>
            <a:off x="5027082" y="5596129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Delgado </a:t>
            </a:r>
            <a:r>
              <a:rPr lang="en-US" sz="1200" dirty="0" err="1" smtClean="0"/>
              <a:t>nd</a:t>
            </a:r>
            <a:r>
              <a:rPr lang="en-US" sz="1200" dirty="0" smtClean="0"/>
              <a:t>: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92095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97" y="-224680"/>
            <a:ext cx="6253819" cy="6273929"/>
          </a:xfrm>
        </p:spPr>
      </p:pic>
      <p:sp>
        <p:nvSpPr>
          <p:cNvPr id="5" name="TextBox 4"/>
          <p:cNvSpPr txBox="1"/>
          <p:nvPr/>
        </p:nvSpPr>
        <p:spPr>
          <a:xfrm>
            <a:off x="6096000" y="5510784"/>
            <a:ext cx="2657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Delgado </a:t>
            </a:r>
            <a:r>
              <a:rPr lang="en-US" sz="1200" dirty="0" err="1" smtClean="0"/>
              <a:t>nd</a:t>
            </a:r>
            <a:r>
              <a:rPr lang="en-US" sz="1200" dirty="0" smtClean="0"/>
              <a:t>: 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282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287771"/>
            <a:ext cx="8687198" cy="6213083"/>
          </a:xfrm>
        </p:spPr>
      </p:pic>
      <p:sp>
        <p:nvSpPr>
          <p:cNvPr id="5" name="TextBox 4"/>
          <p:cNvSpPr txBox="1"/>
          <p:nvPr/>
        </p:nvSpPr>
        <p:spPr>
          <a:xfrm>
            <a:off x="7229856" y="5449824"/>
            <a:ext cx="1792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Delgado nd:17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9709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86" y="-206472"/>
            <a:ext cx="4789258" cy="6473923"/>
          </a:xfrm>
        </p:spPr>
      </p:pic>
    </p:spTree>
    <p:extLst>
      <p:ext uri="{BB962C8B-B14F-4D97-AF65-F5344CB8AC3E}">
        <p14:creationId xmlns:p14="http://schemas.microsoft.com/office/powerpoint/2010/main" val="39994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357404"/>
            <a:ext cx="8715500" cy="629361"/>
          </a:xfrm>
        </p:spPr>
        <p:txBody>
          <a:bodyPr>
            <a:noAutofit/>
          </a:bodyPr>
          <a:lstStyle/>
          <a:p>
            <a:r>
              <a:rPr lang="en-US" dirty="0" smtClean="0"/>
              <a:t>What responsibilities do interns have?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401568" y="877825"/>
            <a:ext cx="5588570" cy="4780246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Work with faculty mentor &amp; site supervisor during internship period</a:t>
            </a:r>
          </a:p>
          <a:p>
            <a:r>
              <a:rPr lang="en-US" sz="3600" dirty="0" smtClean="0"/>
              <a:t>Carry out all duties in Work Plan</a:t>
            </a:r>
          </a:p>
          <a:p>
            <a:r>
              <a:rPr lang="en-US" sz="3600" dirty="0" smtClean="0"/>
              <a:t>Complete academic requirements</a:t>
            </a:r>
          </a:p>
          <a:p>
            <a:pPr lvl="1"/>
            <a:r>
              <a:rPr lang="en-US" dirty="0" smtClean="0"/>
              <a:t>Academic journal</a:t>
            </a:r>
          </a:p>
          <a:p>
            <a:pPr lvl="1"/>
            <a:r>
              <a:rPr lang="en-US" dirty="0" smtClean="0"/>
              <a:t>Work log</a:t>
            </a:r>
          </a:p>
          <a:p>
            <a:pPr lvl="1"/>
            <a:r>
              <a:rPr lang="en-US" dirty="0" smtClean="0"/>
              <a:t>Any assigned readings, papers, etc.</a:t>
            </a:r>
          </a:p>
          <a:p>
            <a:r>
              <a:rPr lang="en-US" sz="3600" dirty="0" smtClean="0"/>
              <a:t>At end of semester, submit i</a:t>
            </a:r>
            <a:r>
              <a:rPr lang="en-US" sz="3600" dirty="0" smtClean="0"/>
              <a:t>nternship portfolio</a:t>
            </a:r>
          </a:p>
          <a:p>
            <a:pPr lvl="1"/>
            <a:r>
              <a:rPr lang="en-US" dirty="0" smtClean="0"/>
              <a:t>Academic journal; w</a:t>
            </a:r>
            <a:r>
              <a:rPr lang="en-US" dirty="0" smtClean="0"/>
              <a:t>ork log; other assignments</a:t>
            </a:r>
          </a:p>
          <a:p>
            <a:pPr lvl="1"/>
            <a:r>
              <a:rPr lang="en-US" dirty="0" smtClean="0"/>
              <a:t>Internship report “Dear intern”</a:t>
            </a:r>
          </a:p>
          <a:p>
            <a:pPr lvl="1"/>
            <a:r>
              <a:rPr lang="en-US" dirty="0" smtClean="0"/>
              <a:t>Reflection essay</a:t>
            </a:r>
          </a:p>
          <a:p>
            <a:pPr lvl="1"/>
            <a:r>
              <a:rPr lang="en-US" dirty="0" smtClean="0"/>
              <a:t>Updated resume/CV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HON150MultiPurposeRoom_150ppi.jpg" descr="/Users/lucer/Desktop/NEW Image powerpoint template/parts and pieces/HON150MultiPurposeRoom_150ppi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"/>
          <a:stretch/>
        </p:blipFill>
        <p:spPr>
          <a:xfrm>
            <a:off x="0" y="1471083"/>
            <a:ext cx="3194384" cy="477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Nex</a:t>
            </a:r>
            <a:r>
              <a:rPr lang="en-US" dirty="0" smtClean="0"/>
              <a:t>t steps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1083"/>
            <a:ext cx="4652339" cy="4468134"/>
          </a:xfrm>
        </p:spPr>
        <p:txBody>
          <a:bodyPr>
            <a:normAutofit fontScale="77500" lnSpcReduction="20000"/>
          </a:bodyPr>
          <a:lstStyle/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Self-assess interests and goals</a:t>
            </a:r>
          </a:p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Peruse today’s internship packet for more details and internship options</a:t>
            </a:r>
            <a:endParaRPr lang="en-US" dirty="0" smtClean="0"/>
          </a:p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Plan your schedule:  when will you intern?</a:t>
            </a:r>
          </a:p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Bethany?  Or other Spring 2017 internship, meet with Dr. Hefferan in the next couple weeks.</a:t>
            </a:r>
            <a:endParaRPr lang="en-US" dirty="0"/>
          </a:p>
        </p:txBody>
      </p:sp>
      <p:pic>
        <p:nvPicPr>
          <p:cNvPr id="4" name="New_Map.jpg" descr="/Users/lucer/Desktop/NEW Image powerpoint template/parts and pieces/New_Map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4739" r="1441" b="9967"/>
          <a:stretch/>
        </p:blipFill>
        <p:spPr>
          <a:xfrm>
            <a:off x="5109538" y="1629116"/>
            <a:ext cx="3772525" cy="395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Works Cited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Delgado, Guillermo.  </a:t>
            </a:r>
            <a:r>
              <a:rPr lang="en-US" dirty="0" err="1" smtClean="0"/>
              <a:t>n.d.</a:t>
            </a:r>
            <a:r>
              <a:rPr lang="en-US" dirty="0" smtClean="0"/>
              <a:t>  Internship Handbook.  Anthropology Internship Program.  UCSC.</a:t>
            </a:r>
          </a:p>
          <a:p>
            <a:r>
              <a:rPr lang="en-US" dirty="0" err="1" smtClean="0"/>
              <a:t>Ellick</a:t>
            </a:r>
            <a:r>
              <a:rPr lang="en-US" dirty="0" smtClean="0"/>
              <a:t>, Carol J. and Joe E. Watkins.  </a:t>
            </a:r>
            <a:r>
              <a:rPr lang="en-US" i="1" dirty="0" smtClean="0"/>
              <a:t>The Anthropology Graduates Guide:  From Student to a Career.</a:t>
            </a:r>
            <a:r>
              <a:rPr lang="en-US" dirty="0" smtClean="0"/>
              <a:t>  Left Coast Press.</a:t>
            </a:r>
            <a:endParaRPr lang="en-US" dirty="0" smtClean="0"/>
          </a:p>
          <a:p>
            <a:r>
              <a:rPr lang="en-US" dirty="0" smtClean="0"/>
              <a:t>Nolan</a:t>
            </a:r>
            <a:r>
              <a:rPr lang="en-US" dirty="0" smtClean="0"/>
              <a:t>, </a:t>
            </a:r>
            <a:r>
              <a:rPr lang="en-US" dirty="0" err="1" smtClean="0"/>
              <a:t>Riall</a:t>
            </a:r>
            <a:r>
              <a:rPr lang="en-US" dirty="0" smtClean="0"/>
              <a:t>.  2003.  </a:t>
            </a:r>
            <a:r>
              <a:rPr lang="en-US" i="1" dirty="0" smtClean="0"/>
              <a:t>Anthropology in Practice:  Building a Career Outside the Academy</a:t>
            </a:r>
            <a:r>
              <a:rPr lang="en-US" dirty="0" smtClean="0"/>
              <a:t>.  Boulder, CO:  Lynne </a:t>
            </a:r>
            <a:r>
              <a:rPr lang="en-US" dirty="0" err="1" smtClean="0"/>
              <a:t>Reinner</a:t>
            </a:r>
            <a:r>
              <a:rPr lang="en-US" dirty="0" smtClean="0"/>
              <a:t> Publishers.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255" y="735356"/>
            <a:ext cx="5331883" cy="629361"/>
          </a:xfrm>
        </p:spPr>
        <p:txBody>
          <a:bodyPr>
            <a:noAutofit/>
          </a:bodyPr>
          <a:lstStyle/>
          <a:p>
            <a:r>
              <a:rPr lang="en-US" dirty="0" smtClean="0"/>
              <a:t>Today’s 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658256" y="1471083"/>
            <a:ext cx="4961467" cy="4186987"/>
          </a:xfrm>
        </p:spPr>
        <p:txBody>
          <a:bodyPr/>
          <a:lstStyle/>
          <a:p>
            <a:r>
              <a:rPr lang="en-US" sz="3600" dirty="0" smtClean="0"/>
              <a:t>Intro to Internships</a:t>
            </a:r>
          </a:p>
          <a:p>
            <a:r>
              <a:rPr lang="en-US" sz="3600" dirty="0" smtClean="0"/>
              <a:t>Internship Options</a:t>
            </a:r>
          </a:p>
          <a:p>
            <a:r>
              <a:rPr lang="en-US" sz="3600" dirty="0" smtClean="0"/>
              <a:t>Steps to Follow</a:t>
            </a:r>
            <a:endParaRPr lang="en-US" sz="3600" dirty="0"/>
          </a:p>
        </p:txBody>
      </p:sp>
      <p:pic>
        <p:nvPicPr>
          <p:cNvPr id="5" name="Picture 4" descr="fountain_straight 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05" y="762436"/>
            <a:ext cx="3206496" cy="4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576" y="0"/>
            <a:ext cx="8721563" cy="994298"/>
          </a:xfrm>
        </p:spPr>
        <p:txBody>
          <a:bodyPr>
            <a:noAutofit/>
          </a:bodyPr>
          <a:lstStyle/>
          <a:p>
            <a:r>
              <a:rPr lang="en-US" dirty="0" smtClean="0"/>
              <a:t>GVSU Anthropology &amp; Internships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658255" y="1678901"/>
            <a:ext cx="4961467" cy="4186987"/>
          </a:xfrm>
        </p:spPr>
        <p:txBody>
          <a:bodyPr/>
          <a:lstStyle/>
          <a:p>
            <a:r>
              <a:rPr lang="en-US" sz="3600" dirty="0" smtClean="0"/>
              <a:t>What are internships?</a:t>
            </a:r>
          </a:p>
          <a:p>
            <a:pPr lvl="1"/>
            <a:r>
              <a:rPr lang="en-US" dirty="0" smtClean="0"/>
              <a:t>Supervised, structured career experiences</a:t>
            </a:r>
          </a:p>
          <a:p>
            <a:pPr lvl="2"/>
            <a:r>
              <a:rPr lang="en-US" dirty="0"/>
              <a:t>Classroom training into </a:t>
            </a:r>
            <a:r>
              <a:rPr lang="en-US" dirty="0" smtClean="0"/>
              <a:t>workplace</a:t>
            </a:r>
          </a:p>
          <a:p>
            <a:pPr lvl="1"/>
            <a:r>
              <a:rPr lang="en-US" dirty="0" smtClean="0"/>
              <a:t>Defined learning goals, supervision, evaluation</a:t>
            </a:r>
          </a:p>
        </p:txBody>
      </p:sp>
      <p:pic>
        <p:nvPicPr>
          <p:cNvPr id="6" name="Picture 5" descr="PP_undergrad_bg_tan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7" t="11488" r="61856" b="18378"/>
          <a:stretch/>
        </p:blipFill>
        <p:spPr>
          <a:xfrm>
            <a:off x="268576" y="773495"/>
            <a:ext cx="3206496" cy="480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42293"/>
            <a:ext cx="5331883" cy="629361"/>
          </a:xfrm>
        </p:spPr>
        <p:txBody>
          <a:bodyPr>
            <a:noAutofit/>
          </a:bodyPr>
          <a:lstStyle/>
          <a:p>
            <a:r>
              <a:rPr lang="en-US" dirty="0" smtClean="0"/>
              <a:t>Why Internships?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Anthropologists must articulate and demonstrate skills competency </a:t>
            </a:r>
          </a:p>
          <a:p>
            <a:r>
              <a:rPr lang="en-US" sz="3600" dirty="0" smtClean="0"/>
              <a:t>Anthropologists hired for their skill-sets (</a:t>
            </a:r>
            <a:r>
              <a:rPr lang="en-US" sz="3600" dirty="0" err="1" smtClean="0"/>
              <a:t>Ellick</a:t>
            </a:r>
            <a:r>
              <a:rPr lang="en-US" sz="3600" dirty="0" smtClean="0"/>
              <a:t> and Watkins 2011) </a:t>
            </a:r>
          </a:p>
        </p:txBody>
      </p:sp>
      <p:pic>
        <p:nvPicPr>
          <p:cNvPr id="5" name="allendale_campus.jpg" descr="/Users/lucer/Desktop/Obama Powerpoint/photos/allendale_campus.jpg"/>
          <p:cNvPicPr>
            <a:picLocks noChangeAspect="1"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966" y="799509"/>
            <a:ext cx="3214397" cy="42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73859"/>
            <a:ext cx="8686801" cy="629361"/>
          </a:xfrm>
        </p:spPr>
        <p:txBody>
          <a:bodyPr>
            <a:noAutofit/>
          </a:bodyPr>
          <a:lstStyle/>
          <a:p>
            <a:r>
              <a:rPr lang="en-US" dirty="0" smtClean="0"/>
              <a:t>What skills do </a:t>
            </a:r>
            <a:r>
              <a:rPr lang="en-US" dirty="0" err="1" smtClean="0"/>
              <a:t>anthros</a:t>
            </a:r>
            <a:r>
              <a:rPr lang="en-US" dirty="0" smtClean="0"/>
              <a:t> possess?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7151"/>
            <a:ext cx="5756564" cy="494610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Research </a:t>
            </a:r>
            <a:r>
              <a:rPr lang="en-US" dirty="0"/>
              <a:t>design</a:t>
            </a:r>
          </a:p>
          <a:p>
            <a:pPr lvl="0"/>
            <a:r>
              <a:rPr lang="en-US" dirty="0"/>
              <a:t>Data gathering and </a:t>
            </a:r>
            <a:r>
              <a:rPr lang="en-US" dirty="0" smtClean="0"/>
              <a:t>analysis</a:t>
            </a:r>
          </a:p>
          <a:p>
            <a:pPr lvl="0"/>
            <a:r>
              <a:rPr lang="en-US" dirty="0" smtClean="0"/>
              <a:t>Record searching</a:t>
            </a:r>
          </a:p>
          <a:p>
            <a:pPr lvl="0"/>
            <a:r>
              <a:rPr lang="en-US" dirty="0" smtClean="0"/>
              <a:t>Transcription</a:t>
            </a:r>
            <a:endParaRPr lang="en-US" dirty="0"/>
          </a:p>
          <a:p>
            <a:pPr lvl="0"/>
            <a:r>
              <a:rPr lang="en-US" dirty="0"/>
              <a:t>Grant </a:t>
            </a:r>
            <a:r>
              <a:rPr lang="en-US" dirty="0" smtClean="0"/>
              <a:t>writing</a:t>
            </a:r>
          </a:p>
          <a:p>
            <a:pPr lvl="0"/>
            <a:r>
              <a:rPr lang="en-US" dirty="0" smtClean="0"/>
              <a:t>Program evaluation</a:t>
            </a:r>
            <a:endParaRPr lang="en-US" dirty="0"/>
          </a:p>
          <a:p>
            <a:pPr lvl="0"/>
            <a:r>
              <a:rPr lang="en-US" dirty="0"/>
              <a:t>Diversity training</a:t>
            </a:r>
          </a:p>
          <a:p>
            <a:pPr lvl="0"/>
            <a:r>
              <a:rPr lang="en-US" dirty="0"/>
              <a:t>Cultural competence</a:t>
            </a:r>
          </a:p>
          <a:p>
            <a:pPr lvl="0"/>
            <a:r>
              <a:rPr lang="en-US" dirty="0"/>
              <a:t>Public speaking and </a:t>
            </a:r>
            <a:r>
              <a:rPr lang="en-US" dirty="0" smtClean="0"/>
              <a:t>presentation</a:t>
            </a:r>
          </a:p>
          <a:p>
            <a:pPr lvl="0"/>
            <a:r>
              <a:rPr lang="en-US" dirty="0" smtClean="0"/>
              <a:t>Report writing</a:t>
            </a:r>
            <a:endParaRPr lang="en-US" dirty="0"/>
          </a:p>
          <a:p>
            <a:pPr lvl="0"/>
            <a:r>
              <a:rPr lang="en-US" dirty="0"/>
              <a:t>Team-based research</a:t>
            </a:r>
          </a:p>
          <a:p>
            <a:pPr lvl="0"/>
            <a:r>
              <a:rPr lang="en-US" dirty="0" smtClean="0"/>
              <a:t>GIS mapping</a:t>
            </a:r>
          </a:p>
          <a:p>
            <a:pPr lvl="0"/>
            <a:r>
              <a:rPr lang="en-US" dirty="0" smtClean="0"/>
              <a:t>Holistic approach</a:t>
            </a:r>
          </a:p>
          <a:p>
            <a:pPr lvl="0"/>
            <a:r>
              <a:rPr lang="en-US" dirty="0" smtClean="0"/>
              <a:t>Critical thinking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OK_DEVOS_DAY_150DPI.jpg" descr="/Users/lucer/Desktop/NEW Image powerpoint template/parts and pieces/COOK_DEVOS_DAY_150DPI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3" t="7548" r="23659" b="2753"/>
          <a:stretch/>
        </p:blipFill>
        <p:spPr>
          <a:xfrm>
            <a:off x="5320905" y="1364717"/>
            <a:ext cx="3823095" cy="47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088"/>
            <a:ext cx="8312728" cy="629361"/>
          </a:xfrm>
        </p:spPr>
        <p:txBody>
          <a:bodyPr>
            <a:noAutofit/>
          </a:bodyPr>
          <a:lstStyle/>
          <a:p>
            <a:r>
              <a:rPr lang="en-US" dirty="0" smtClean="0"/>
              <a:t>What internships are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Bethany Refugee </a:t>
            </a:r>
            <a:r>
              <a:rPr lang="en-US" sz="3600" dirty="0" err="1" smtClean="0"/>
              <a:t>Svcs</a:t>
            </a:r>
            <a:endParaRPr lang="en-US" sz="3600" dirty="0" smtClean="0"/>
          </a:p>
          <a:p>
            <a:pPr lvl="1"/>
            <a:r>
              <a:rPr lang="en-US" dirty="0" smtClean="0"/>
              <a:t>Cultural Education/JCO</a:t>
            </a:r>
          </a:p>
          <a:p>
            <a:pPr lvl="1"/>
            <a:r>
              <a:rPr lang="en-US" dirty="0" smtClean="0"/>
              <a:t>Refugee Employment</a:t>
            </a:r>
            <a:endParaRPr lang="en-US" dirty="0"/>
          </a:p>
        </p:txBody>
      </p:sp>
      <p:pic>
        <p:nvPicPr>
          <p:cNvPr id="5" name="131016_library_atrium-003.jpg" descr="/Users/lucer/Desktop/NEW Image powerpoint template/parts and pieces/131016_library_atrium-003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1470"/>
          <a:stretch/>
        </p:blipFill>
        <p:spPr>
          <a:xfrm>
            <a:off x="5320905" y="1364717"/>
            <a:ext cx="3823095" cy="48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17389"/>
            <a:ext cx="8458201" cy="629361"/>
          </a:xfrm>
        </p:spPr>
        <p:txBody>
          <a:bodyPr>
            <a:noAutofit/>
          </a:bodyPr>
          <a:lstStyle/>
          <a:p>
            <a:r>
              <a:rPr lang="en-US" dirty="0"/>
              <a:t>What internships are available?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Degage Ministries</a:t>
            </a:r>
          </a:p>
          <a:p>
            <a:pPr lvl="1"/>
            <a:r>
              <a:rPr lang="en-US" dirty="0" smtClean="0">
                <a:hlinkClick r:id="rId2"/>
              </a:rPr>
              <a:t>Resource Specialist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Open Door</a:t>
            </a:r>
            <a:r>
              <a:rPr lang="en-US" dirty="0" smtClean="0"/>
              <a:t> Women’s Shelter</a:t>
            </a:r>
          </a:p>
          <a:p>
            <a:pPr lvl="2"/>
            <a:r>
              <a:rPr lang="en-US" dirty="0" smtClean="0"/>
              <a:t>Participatory Action Research?</a:t>
            </a:r>
          </a:p>
        </p:txBody>
      </p:sp>
      <p:pic>
        <p:nvPicPr>
          <p:cNvPr id="4" name="130823_Seidman_Building-1106.jpg" descr="/Users/lucer/Desktop/NEW Image powerpoint template/parts and pieces/130823_Seidman_Building-1106.jpg"/>
          <p:cNvPicPr>
            <a:picLocks noChangeAspect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 b="6939"/>
          <a:stretch/>
        </p:blipFill>
        <p:spPr>
          <a:xfrm>
            <a:off x="5469327" y="1364717"/>
            <a:ext cx="3674673" cy="470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423629"/>
            <a:ext cx="8449811" cy="629361"/>
          </a:xfrm>
        </p:spPr>
        <p:txBody>
          <a:bodyPr>
            <a:noAutofit/>
          </a:bodyPr>
          <a:lstStyle/>
          <a:p>
            <a:r>
              <a:rPr lang="en-US" dirty="0"/>
              <a:t>What internships are available?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658256" y="1471083"/>
            <a:ext cx="4961467" cy="4186987"/>
          </a:xfrm>
        </p:spPr>
        <p:txBody>
          <a:bodyPr/>
          <a:lstStyle/>
          <a:p>
            <a:r>
              <a:rPr lang="en-US" sz="3600" dirty="0" smtClean="0"/>
              <a:t>Fulton St Farmer’s Market</a:t>
            </a:r>
          </a:p>
        </p:txBody>
      </p:sp>
      <p:pic>
        <p:nvPicPr>
          <p:cNvPr id="5" name="devos_center_020_book.jpg" descr="/Users/lucer/Desktop/NEW Image powerpoint template/parts and pieces/devos_center_020_book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5650" r="8033" b="4392"/>
          <a:stretch/>
        </p:blipFill>
        <p:spPr>
          <a:xfrm>
            <a:off x="0" y="1364717"/>
            <a:ext cx="3203982" cy="48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2788"/>
            <a:ext cx="8686801" cy="629361"/>
          </a:xfrm>
        </p:spPr>
        <p:txBody>
          <a:bodyPr>
            <a:noAutofit/>
          </a:bodyPr>
          <a:lstStyle/>
          <a:p>
            <a:r>
              <a:rPr lang="en-US"/>
              <a:t>What internships are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1083"/>
            <a:ext cx="4970462" cy="44725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Other </a:t>
            </a:r>
            <a:r>
              <a:rPr lang="en-US" sz="3600" dirty="0" smtClean="0"/>
              <a:t>open </a:t>
            </a:r>
            <a:r>
              <a:rPr lang="en-US" sz="3600" dirty="0" smtClean="0"/>
              <a:t>placements</a:t>
            </a:r>
            <a:endParaRPr lang="en-US" sz="3600" dirty="0" smtClean="0"/>
          </a:p>
          <a:p>
            <a:pPr lvl="1"/>
            <a:r>
              <a:rPr lang="en-US" dirty="0" smtClean="0"/>
              <a:t>GRPM</a:t>
            </a:r>
          </a:p>
          <a:p>
            <a:pPr lvl="1"/>
            <a:r>
              <a:rPr lang="en-US" dirty="0" smtClean="0"/>
              <a:t>West Michigan Environmental Action Committee</a:t>
            </a:r>
            <a:endParaRPr lang="en-US" dirty="0" smtClean="0"/>
          </a:p>
          <a:p>
            <a:pPr lvl="1"/>
            <a:r>
              <a:rPr lang="en-US" dirty="0" smtClean="0"/>
              <a:t>Latin Americans United for Progress</a:t>
            </a:r>
            <a:endParaRPr lang="en-US" dirty="0" smtClean="0"/>
          </a:p>
          <a:p>
            <a:pPr lvl="1"/>
            <a:r>
              <a:rPr lang="en-US" dirty="0" smtClean="0"/>
              <a:t>Exodus Place</a:t>
            </a:r>
            <a:endParaRPr lang="en-US" dirty="0"/>
          </a:p>
        </p:txBody>
      </p:sp>
      <p:pic>
        <p:nvPicPr>
          <p:cNvPr id="5" name="130427_Commencement_2O4C2300.jpg" descr="/Users/lucer/Desktop/NEW Image powerpoint template/parts and pieces/130427_Commencement_2O4C2300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7" r="19056" b="4771"/>
          <a:stretch/>
        </p:blipFill>
        <p:spPr>
          <a:xfrm>
            <a:off x="4970462" y="1364717"/>
            <a:ext cx="4173538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7683</TotalTime>
  <Words>432</Words>
  <Application>Microsoft Macintosh PowerPoint</Application>
  <PresentationFormat>On-screen Show (4:3)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Times New Roman</vt:lpstr>
      <vt:lpstr>Arial</vt:lpstr>
      <vt:lpstr>Office Theme</vt:lpstr>
      <vt:lpstr>GVSU Anthropology</vt:lpstr>
      <vt:lpstr>Today’s Plan</vt:lpstr>
      <vt:lpstr>GVSU Anthropology &amp; Internships</vt:lpstr>
      <vt:lpstr>Why Internships?</vt:lpstr>
      <vt:lpstr>What skills do anthros possess?</vt:lpstr>
      <vt:lpstr>What internships are available?</vt:lpstr>
      <vt:lpstr>What internships are available?</vt:lpstr>
      <vt:lpstr>What internships are available?</vt:lpstr>
      <vt:lpstr>What internships are available?</vt:lpstr>
      <vt:lpstr>What internships are available?  </vt:lpstr>
      <vt:lpstr>What are the steps to follow?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responsibilities do interns have?</vt:lpstr>
      <vt:lpstr>Next steps </vt:lpstr>
      <vt:lpstr>Works Cited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Steiner</dc:creator>
  <cp:lastModifiedBy>Microsoft Office User</cp:lastModifiedBy>
  <cp:revision>158</cp:revision>
  <cp:lastPrinted>2013-10-30T12:15:40Z</cp:lastPrinted>
  <dcterms:created xsi:type="dcterms:W3CDTF">2012-08-29T17:26:34Z</dcterms:created>
  <dcterms:modified xsi:type="dcterms:W3CDTF">2016-11-13T16:25:04Z</dcterms:modified>
</cp:coreProperties>
</file>